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5F6F0"/>
    <a:srgbClr val="BA1101"/>
    <a:srgbClr val="D62903"/>
    <a:srgbClr val="D71A02"/>
    <a:srgbClr val="FE1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3"/>
    <p:restoredTop sz="82292"/>
  </p:normalViewPr>
  <p:slideViewPr>
    <p:cSldViewPr snapToGrid="0" snapToObjects="1">
      <p:cViewPr>
        <p:scale>
          <a:sx n="78" d="100"/>
          <a:sy n="78" d="100"/>
        </p:scale>
        <p:origin x="13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9BEDD-FB5F-5240-B883-D10694D6FF6C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6E205-9480-FA43-BCB8-AD6A88E9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9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fresh</a:t>
            </a:r>
          </a:p>
          <a:p>
            <a:r>
              <a:rPr lang="en-US" dirty="0"/>
              <a:t>Harrys job</a:t>
            </a:r>
          </a:p>
          <a:p>
            <a:r>
              <a:rPr lang="en-US" dirty="0"/>
              <a:t>Target delivery </a:t>
            </a:r>
          </a:p>
          <a:p>
            <a:r>
              <a:rPr lang="en-US" dirty="0"/>
              <a:t>Tour services – go to all sites in one trip</a:t>
            </a:r>
          </a:p>
          <a:p>
            <a:r>
              <a:rPr lang="en-US" dirty="0"/>
              <a:t>LGO - </a:t>
            </a:r>
            <a:r>
              <a:rPr lang="en-US" dirty="0" err="1"/>
              <a:t>dpt</a:t>
            </a:r>
            <a:endParaRPr lang="en-US" dirty="0"/>
          </a:p>
          <a:p>
            <a:r>
              <a:rPr lang="en-US" dirty="0"/>
              <a:t>Live load unload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7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1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5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9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4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hyperlink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problem we are tackling is incredibly challenging and we truly surpassed ourselves to solve it”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2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7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1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EEA8C6-FBD9-BA47-A849-FEF5A7E96663}"/>
              </a:ext>
            </a:extLst>
          </p:cNvPr>
          <p:cNvSpPr/>
          <p:nvPr/>
        </p:nvSpPr>
        <p:spPr>
          <a:xfrm>
            <a:off x="160499" y="153395"/>
            <a:ext cx="8823002" cy="5599374"/>
          </a:xfrm>
          <a:prstGeom prst="rect">
            <a:avLst/>
          </a:prstGeom>
          <a:solidFill>
            <a:srgbClr val="F5F6F0"/>
          </a:solidFill>
          <a:ln>
            <a:noFill/>
          </a:ln>
          <a:effectLst>
            <a:outerShdw blurRad="50800" dist="50800" dir="5400000" algn="ctr" rotWithShape="0">
              <a:srgbClr val="F5F6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r="906" b="4923"/>
          <a:stretch/>
        </p:blipFill>
        <p:spPr>
          <a:xfrm>
            <a:off x="160499" y="3521715"/>
            <a:ext cx="8786119" cy="31828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29812"/>
            <a:ext cx="6858000" cy="17907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BA1101"/>
                </a:solidFill>
                <a:latin typeface="+mn-lt"/>
              </a:rPr>
              <a:t>Bar Crawl Optimization</a:t>
            </a:r>
            <a:br>
              <a:rPr lang="en-US" sz="2400" b="1" dirty="0">
                <a:solidFill>
                  <a:srgbClr val="BA1101"/>
                </a:solidFill>
                <a:latin typeface="+mn-lt"/>
              </a:rPr>
            </a:br>
            <a:r>
              <a:rPr lang="en-US" sz="2400" b="1" dirty="0">
                <a:solidFill>
                  <a:srgbClr val="BA1101"/>
                </a:solidFill>
                <a:latin typeface="+mn-lt"/>
              </a:rPr>
              <a:t>Team 1</a:t>
            </a:r>
            <a:endParaRPr lang="en-US" sz="33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33" y="607819"/>
            <a:ext cx="1557752" cy="10003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67E35C-68C1-3E4D-B5BA-BBB843BB0049}"/>
              </a:ext>
            </a:extLst>
          </p:cNvPr>
          <p:cNvGrpSpPr/>
          <p:nvPr/>
        </p:nvGrpSpPr>
        <p:grpSpPr>
          <a:xfrm>
            <a:off x="3556359" y="869403"/>
            <a:ext cx="803767" cy="415698"/>
            <a:chOff x="4603787" y="747724"/>
            <a:chExt cx="1071689" cy="5542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73045-C382-DD4F-B4DB-7935D221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20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03787" y="747724"/>
              <a:ext cx="1071689" cy="55426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133378-54CE-A143-BDF3-8A40F671B4CF}"/>
                </a:ext>
              </a:extLst>
            </p:cNvPr>
            <p:cNvSpPr/>
            <p:nvPr/>
          </p:nvSpPr>
          <p:spPr>
            <a:xfrm>
              <a:off x="5186427" y="928117"/>
              <a:ext cx="96011" cy="361188"/>
            </a:xfrm>
            <a:prstGeom prst="rect">
              <a:avLst/>
            </a:prstGeom>
            <a:ln w="190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78802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2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Additional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F1AF4-E191-3E48-842F-FB96A0C1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8" y="2490141"/>
            <a:ext cx="2384474" cy="4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BE561-46A6-0D46-A44F-6C6D7EC2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27" y="2378710"/>
            <a:ext cx="1955067" cy="716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6FF26F-D2AA-8A43-AF2B-8145F698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734" y="2266765"/>
            <a:ext cx="1012531" cy="1012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9D58B2-8577-9D48-8B1C-7681E1F223A6}"/>
              </a:ext>
            </a:extLst>
          </p:cNvPr>
          <p:cNvSpPr txBox="1">
            <a:spLocks/>
          </p:cNvSpPr>
          <p:nvPr/>
        </p:nvSpPr>
        <p:spPr>
          <a:xfrm>
            <a:off x="1927567" y="648740"/>
            <a:ext cx="5288866" cy="1288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Trip Planning with live load</a:t>
            </a:r>
          </a:p>
        </p:txBody>
      </p:sp>
    </p:spTree>
    <p:extLst>
      <p:ext uri="{BB962C8B-B14F-4D97-AF65-F5344CB8AC3E}">
        <p14:creationId xmlns:p14="http://schemas.microsoft.com/office/powerpoint/2010/main" val="132953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9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EEA8C6-FBD9-BA47-A849-FEF5A7E96663}"/>
              </a:ext>
            </a:extLst>
          </p:cNvPr>
          <p:cNvSpPr/>
          <p:nvPr/>
        </p:nvSpPr>
        <p:spPr>
          <a:xfrm>
            <a:off x="160499" y="182880"/>
            <a:ext cx="8823002" cy="6473952"/>
          </a:xfrm>
          <a:prstGeom prst="rect">
            <a:avLst/>
          </a:prstGeom>
          <a:solidFill>
            <a:srgbClr val="F5F6F0"/>
          </a:solidFill>
          <a:ln>
            <a:noFill/>
          </a:ln>
          <a:effectLst>
            <a:outerShdw blurRad="50800" dist="50800" dir="5400000" algn="ctr" rotWithShape="0">
              <a:srgbClr val="F5F6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7133590" y="5836322"/>
            <a:ext cx="761363" cy="83055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742415"/>
            <a:ext cx="4899330" cy="968875"/>
          </a:xfrm>
        </p:spPr>
        <p:txBody>
          <a:bodyPr>
            <a:normAutofit fontScale="90000"/>
          </a:bodyPr>
          <a:lstStyle/>
          <a:p>
            <a:r>
              <a:rPr lang="en-US" sz="3675" b="1" dirty="0">
                <a:solidFill>
                  <a:srgbClr val="BA1101"/>
                </a:solidFill>
                <a:latin typeface="+mn-lt"/>
              </a:rPr>
              <a:t>Agenda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2357"/>
          <a:stretch/>
        </p:blipFill>
        <p:spPr>
          <a:xfrm>
            <a:off x="1004167" y="6103527"/>
            <a:ext cx="490418" cy="8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73045-C382-DD4F-B4DB-7935D221D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50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587" y="6287260"/>
            <a:ext cx="714581" cy="369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88F3C-0C8B-9B46-A249-5915CDC50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5836293" y="5831001"/>
            <a:ext cx="935982" cy="840676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CD235B8-D02B-E741-83F9-4819CAC4D3DB}"/>
              </a:ext>
            </a:extLst>
          </p:cNvPr>
          <p:cNvSpPr txBox="1">
            <a:spLocks/>
          </p:cNvSpPr>
          <p:nvPr/>
        </p:nvSpPr>
        <p:spPr>
          <a:xfrm>
            <a:off x="1685690" y="1608416"/>
            <a:ext cx="5772619" cy="338896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the situation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objective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solution framework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demo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under the hood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constraints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results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additional applications 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questions</a:t>
            </a:r>
          </a:p>
          <a:p>
            <a:r>
              <a:rPr lang="en-US" sz="2175" dirty="0">
                <a:latin typeface="+mn-lt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E4DA1A-EEF2-4B40-BBE2-A8F47F8EA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3876127" y="5831001"/>
            <a:ext cx="761363" cy="83055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A0B117-95ED-474E-B17A-8C268EDDF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4798388" y="5844274"/>
            <a:ext cx="918589" cy="825054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1D761-67D2-5947-B5D3-8D20451E4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2807108" y="5831001"/>
            <a:ext cx="935982" cy="840676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58ADE-5031-374D-9B2D-6E994423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1780105" y="5851244"/>
            <a:ext cx="918589" cy="825054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49B0C9-AA02-AC4D-AB8A-DE9A3FF0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7935825" y="5823967"/>
            <a:ext cx="918589" cy="825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603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89568"/>
            <a:ext cx="4899330" cy="968875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The Situation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2357"/>
          <a:stretch/>
        </p:blipFill>
        <p:spPr>
          <a:xfrm>
            <a:off x="1004167" y="6103527"/>
            <a:ext cx="490418" cy="8366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071386-CE26-6E4C-BE1A-C67FE035E0FE}"/>
              </a:ext>
            </a:extLst>
          </p:cNvPr>
          <p:cNvSpPr txBox="1"/>
          <p:nvPr/>
        </p:nvSpPr>
        <p:spPr>
          <a:xfrm>
            <a:off x="2730815" y="1455445"/>
            <a:ext cx="1841185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Team 1 Reunion?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0EF7A4-E4EA-334F-B8E5-C3A0FECBC3F6}"/>
              </a:ext>
            </a:extLst>
          </p:cNvPr>
          <p:cNvSpPr txBox="1"/>
          <p:nvPr/>
        </p:nvSpPr>
        <p:spPr>
          <a:xfrm>
            <a:off x="3249386" y="2139778"/>
            <a:ext cx="3526976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Great idea! Where should we go?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128A67-5359-0649-BCFB-24E8CB7D7E22}"/>
              </a:ext>
            </a:extLst>
          </p:cNvPr>
          <p:cNvSpPr txBox="1"/>
          <p:nvPr/>
        </p:nvSpPr>
        <p:spPr>
          <a:xfrm>
            <a:off x="2681806" y="2784733"/>
            <a:ext cx="224942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 LET’S GO TO CANADA!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27DAD8-4B87-5840-B8A3-B95C13B3D722}"/>
              </a:ext>
            </a:extLst>
          </p:cNvPr>
          <p:cNvSpPr txBox="1"/>
          <p:nvPr/>
        </p:nvSpPr>
        <p:spPr>
          <a:xfrm>
            <a:off x="3020795" y="3477428"/>
            <a:ext cx="329836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 heard Toronto has great breweries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9BD08D-1372-1046-8D35-AF3B48861DDF}"/>
              </a:ext>
            </a:extLst>
          </p:cNvPr>
          <p:cNvSpPr txBox="1"/>
          <p:nvPr/>
        </p:nvSpPr>
        <p:spPr>
          <a:xfrm>
            <a:off x="2731467" y="4162876"/>
            <a:ext cx="2248747" cy="34680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TEAM 1 BAR CRAWL!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5C45403-6B52-C046-97DA-D82C7944B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"/>
          <a:stretch/>
        </p:blipFill>
        <p:spPr>
          <a:xfrm>
            <a:off x="2006562" y="1206296"/>
            <a:ext cx="791852" cy="79682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34C1689-A499-2841-A7CB-783CAEEA2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1" y="1925300"/>
            <a:ext cx="786183" cy="78752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CE056-48D2-464B-8294-08EA341627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01"/>
          <a:stretch/>
        </p:blipFill>
        <p:spPr>
          <a:xfrm>
            <a:off x="6214696" y="3234575"/>
            <a:ext cx="786182" cy="78924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BC7773-B42C-EA4C-AE52-24E7C11645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59" b="3668"/>
          <a:stretch/>
        </p:blipFill>
        <p:spPr>
          <a:xfrm>
            <a:off x="2015256" y="3906669"/>
            <a:ext cx="797080" cy="7892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42E540-9B7F-A447-BCA3-04B8FFB74C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2" t="2807" r="8042"/>
          <a:stretch/>
        </p:blipFill>
        <p:spPr>
          <a:xfrm>
            <a:off x="2015256" y="2546932"/>
            <a:ext cx="791852" cy="79500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1F50DC1-9090-EC48-B5AE-F00FC68E8F52}"/>
              </a:ext>
            </a:extLst>
          </p:cNvPr>
          <p:cNvSpPr txBox="1"/>
          <p:nvPr/>
        </p:nvSpPr>
        <p:spPr>
          <a:xfrm>
            <a:off x="3020794" y="4815078"/>
            <a:ext cx="3755567" cy="34720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YES. I’ll start planning the crawl!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7692758-2315-A946-BFCC-408AA36A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1" y="4543936"/>
            <a:ext cx="786183" cy="78752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391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89568"/>
            <a:ext cx="4899330" cy="968875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The Situation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941C0-1615-5C4F-B958-BE5DC3FC2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2" t="31505" r="9900" b="10693"/>
          <a:stretch/>
        </p:blipFill>
        <p:spPr>
          <a:xfrm>
            <a:off x="5988662" y="2949594"/>
            <a:ext cx="2634989" cy="2637384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95E4C3C-9E2A-B446-87E9-B02B8BB8014D}"/>
              </a:ext>
            </a:extLst>
          </p:cNvPr>
          <p:cNvGrpSpPr/>
          <p:nvPr/>
        </p:nvGrpSpPr>
        <p:grpSpPr>
          <a:xfrm>
            <a:off x="3876127" y="2269745"/>
            <a:ext cx="4889867" cy="3408282"/>
            <a:chOff x="2239399" y="2273613"/>
            <a:chExt cx="4889867" cy="340828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0FD4F8-3922-5642-8146-B22F2FEE1327}"/>
                </a:ext>
              </a:extLst>
            </p:cNvPr>
            <p:cNvGrpSpPr/>
            <p:nvPr/>
          </p:nvGrpSpPr>
          <p:grpSpPr>
            <a:xfrm>
              <a:off x="2239399" y="2273613"/>
              <a:ext cx="1678243" cy="3408282"/>
              <a:chOff x="1751810" y="2159109"/>
              <a:chExt cx="1678243" cy="340828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C8141A-70B1-FB45-9A3E-3A1032A1ADC8}"/>
                  </a:ext>
                </a:extLst>
              </p:cNvPr>
              <p:cNvGrpSpPr/>
              <p:nvPr/>
            </p:nvGrpSpPr>
            <p:grpSpPr>
              <a:xfrm>
                <a:off x="1751810" y="2159109"/>
                <a:ext cx="1678243" cy="3408282"/>
                <a:chOff x="1751810" y="2159109"/>
                <a:chExt cx="1678243" cy="340828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A5044C3-CBC4-0947-BEFC-74A5E43C8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1810" y="2159109"/>
                  <a:ext cx="1678243" cy="340828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0B0F96F-0E4C-FA45-941D-C75FF01BF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2424" b="11110"/>
                <a:stretch/>
              </p:blipFill>
              <p:spPr>
                <a:xfrm>
                  <a:off x="1893848" y="2858951"/>
                  <a:ext cx="1384731" cy="19947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28B747-B4E5-4B45-96B1-35AE747024D5}"/>
                  </a:ext>
                </a:extLst>
              </p:cNvPr>
              <p:cNvSpPr/>
              <p:nvPr/>
            </p:nvSpPr>
            <p:spPr>
              <a:xfrm>
                <a:off x="2286000" y="2695575"/>
                <a:ext cx="690407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702701-EB60-FB47-98E1-9381AC995570}"/>
                  </a:ext>
                </a:extLst>
              </p:cNvPr>
              <p:cNvSpPr txBox="1"/>
              <p:nvPr/>
            </p:nvSpPr>
            <p:spPr>
              <a:xfrm>
                <a:off x="2220757" y="2630975"/>
                <a:ext cx="3706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bars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EDB5C-8083-654F-9DB4-8BC5B48EA095}"/>
                </a:ext>
              </a:extLst>
            </p:cNvPr>
            <p:cNvSpPr txBox="1"/>
            <p:nvPr/>
          </p:nvSpPr>
          <p:spPr>
            <a:xfrm>
              <a:off x="4564034" y="2313169"/>
              <a:ext cx="256523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A110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Showing 31-60 of 1386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478738-5199-FE4F-B116-074376891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091" y="2313169"/>
              <a:ext cx="820942" cy="613355"/>
            </a:xfrm>
            <a:prstGeom prst="line">
              <a:avLst/>
            </a:prstGeom>
            <a:ln w="28575">
              <a:solidFill>
                <a:srgbClr val="BA1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6624C1-14B5-0D47-A3AA-39B34371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6168" y="2679229"/>
              <a:ext cx="797867" cy="247295"/>
            </a:xfrm>
            <a:prstGeom prst="line">
              <a:avLst/>
            </a:prstGeom>
            <a:ln w="28575">
              <a:solidFill>
                <a:srgbClr val="BA1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83475A-A8A1-EE4D-9EE7-DDF19EA77BA9}"/>
              </a:ext>
            </a:extLst>
          </p:cNvPr>
          <p:cNvGrpSpPr/>
          <p:nvPr/>
        </p:nvGrpSpPr>
        <p:grpSpPr>
          <a:xfrm>
            <a:off x="4038206" y="1405837"/>
            <a:ext cx="4194106" cy="586115"/>
            <a:chOff x="2914803" y="1327459"/>
            <a:chExt cx="4194106" cy="5861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909887-8D60-E142-A5F5-F7A0F61CF932}"/>
                </a:ext>
              </a:extLst>
            </p:cNvPr>
            <p:cNvGrpSpPr/>
            <p:nvPr/>
          </p:nvGrpSpPr>
          <p:grpSpPr>
            <a:xfrm>
              <a:off x="2914803" y="1327459"/>
              <a:ext cx="3324625" cy="586115"/>
              <a:chOff x="770340" y="1246444"/>
              <a:chExt cx="3324625" cy="5861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291E62-C971-9844-8808-2C1791AAD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7678"/>
              <a:stretch/>
            </p:blipFill>
            <p:spPr>
              <a:xfrm>
                <a:off x="770340" y="1248359"/>
                <a:ext cx="3273340" cy="5842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8F919F2-AED0-F146-A10A-D963A4A44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901" r="26736"/>
              <a:stretch/>
            </p:blipFill>
            <p:spPr>
              <a:xfrm>
                <a:off x="1901332" y="1246444"/>
                <a:ext cx="2193633" cy="584200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EE802E-53B9-784B-A8AB-6071830F9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123"/>
            <a:stretch/>
          </p:blipFill>
          <p:spPr>
            <a:xfrm>
              <a:off x="6190320" y="1327459"/>
              <a:ext cx="918589" cy="5842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956A36-292C-824D-95A1-28549C69F37D}"/>
              </a:ext>
            </a:extLst>
          </p:cNvPr>
          <p:cNvSpPr txBox="1"/>
          <p:nvPr/>
        </p:nvSpPr>
        <p:spPr>
          <a:xfrm>
            <a:off x="378758" y="1324584"/>
            <a:ext cx="2633227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Just checked Yelp.  </a:t>
            </a:r>
          </a:p>
          <a:p>
            <a:r>
              <a:rPr lang="en-US" sz="1600" dirty="0"/>
              <a:t>Toronto has &gt;1.3K bars…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AA152EF-2CAE-274F-A06B-1457E82E3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730" y="1195928"/>
            <a:ext cx="839246" cy="84067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895299E-A27C-454C-AD68-C2E8B42D41DB}"/>
              </a:ext>
            </a:extLst>
          </p:cNvPr>
          <p:cNvSpPr txBox="1"/>
          <p:nvPr/>
        </p:nvSpPr>
        <p:spPr>
          <a:xfrm>
            <a:off x="1083717" y="4295073"/>
            <a:ext cx="201699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OPTIMIZATION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F8AA9E0-8025-2F4B-9567-CB23220CC6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2" t="2807" r="8042"/>
          <a:stretch/>
        </p:blipFill>
        <p:spPr>
          <a:xfrm>
            <a:off x="378758" y="4033447"/>
            <a:ext cx="797080" cy="80025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84BF34-8C92-4E45-AD02-1EC891E78260}"/>
              </a:ext>
            </a:extLst>
          </p:cNvPr>
          <p:cNvSpPr txBox="1"/>
          <p:nvPr/>
        </p:nvSpPr>
        <p:spPr>
          <a:xfrm>
            <a:off x="1114829" y="2420877"/>
            <a:ext cx="2248747" cy="34680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I already love Toronto.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419339-7CA3-6A47-8DF2-55A6BD90BC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9" b="3668"/>
          <a:stretch/>
        </p:blipFill>
        <p:spPr>
          <a:xfrm>
            <a:off x="422195" y="2199656"/>
            <a:ext cx="797080" cy="7892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52EDB56-8B3D-6247-9DF8-9E0FE2B9F3F4}"/>
              </a:ext>
            </a:extLst>
          </p:cNvPr>
          <p:cNvSpPr txBox="1"/>
          <p:nvPr/>
        </p:nvSpPr>
        <p:spPr>
          <a:xfrm>
            <a:off x="467482" y="3208739"/>
            <a:ext cx="2633227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Agreed, but how do we choose where to go?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247158D-A413-A048-B7E6-C696505C5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54" y="3080083"/>
            <a:ext cx="839246" cy="84067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B7F58B3-E5D2-B541-9F84-3C314778F83D}"/>
              </a:ext>
            </a:extLst>
          </p:cNvPr>
          <p:cNvSpPr txBox="1"/>
          <p:nvPr/>
        </p:nvSpPr>
        <p:spPr>
          <a:xfrm>
            <a:off x="467483" y="5027833"/>
            <a:ext cx="2457420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Yelp has a dataset we can use.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B010268-4EC0-1747-8AA0-9A159C6876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058"/>
          <a:stretch/>
        </p:blipFill>
        <p:spPr>
          <a:xfrm>
            <a:off x="2791467" y="4905579"/>
            <a:ext cx="791852" cy="79682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174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Objective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2E3F35-5D5B-5C49-9733-F90298C3D57A}"/>
              </a:ext>
            </a:extLst>
          </p:cNvPr>
          <p:cNvGrpSpPr/>
          <p:nvPr/>
        </p:nvGrpSpPr>
        <p:grpSpPr>
          <a:xfrm>
            <a:off x="2756901" y="2187126"/>
            <a:ext cx="1422525" cy="1396731"/>
            <a:chOff x="3747583" y="2037765"/>
            <a:chExt cx="1779814" cy="1779815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8602952-3887-6548-8E8C-BB8A8B87032D}"/>
                </a:ext>
              </a:extLst>
            </p:cNvPr>
            <p:cNvSpPr/>
            <p:nvPr/>
          </p:nvSpPr>
          <p:spPr>
            <a:xfrm>
              <a:off x="3747583" y="2037765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C88E173-3932-D84A-8D2F-87FE71BE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38000" contrast="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24790" y="2284482"/>
              <a:ext cx="918589" cy="128621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887F72-7393-C544-B7F2-3571D1155ABB}"/>
              </a:ext>
            </a:extLst>
          </p:cNvPr>
          <p:cNvGrpSpPr/>
          <p:nvPr/>
        </p:nvGrpSpPr>
        <p:grpSpPr>
          <a:xfrm>
            <a:off x="4876604" y="2187126"/>
            <a:ext cx="1422524" cy="1396731"/>
            <a:chOff x="5992586" y="2037683"/>
            <a:chExt cx="1779814" cy="1779815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AB0485A-B2EB-3B4D-94C4-17865FB9CAFF}"/>
                </a:ext>
              </a:extLst>
            </p:cNvPr>
            <p:cNvSpPr/>
            <p:nvPr/>
          </p:nvSpPr>
          <p:spPr>
            <a:xfrm>
              <a:off x="5992586" y="2037683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373BCA-4B02-AD44-9F6B-4A95E5ACA8DC}"/>
                </a:ext>
              </a:extLst>
            </p:cNvPr>
            <p:cNvSpPr/>
            <p:nvPr/>
          </p:nvSpPr>
          <p:spPr>
            <a:xfrm>
              <a:off x="6231855" y="2281082"/>
              <a:ext cx="1309485" cy="1319113"/>
            </a:xfrm>
            <a:prstGeom prst="ellipse">
              <a:avLst/>
            </a:prstGeom>
            <a:solidFill>
              <a:srgbClr val="F5F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551A771-CDCD-524B-A3CD-741FC76CFB1D}"/>
                </a:ext>
              </a:extLst>
            </p:cNvPr>
            <p:cNvSpPr/>
            <p:nvPr/>
          </p:nvSpPr>
          <p:spPr>
            <a:xfrm>
              <a:off x="6812408" y="2406250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61122424-13D6-FF4E-A377-8F8FFCBD49D4}"/>
                </a:ext>
              </a:extLst>
            </p:cNvPr>
            <p:cNvSpPr/>
            <p:nvPr/>
          </p:nvSpPr>
          <p:spPr>
            <a:xfrm rot="6226872">
              <a:off x="7066356" y="2728517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896293-DFF9-1C4D-9940-6CF0F66E8DCB}"/>
              </a:ext>
            </a:extLst>
          </p:cNvPr>
          <p:cNvGrpSpPr/>
          <p:nvPr/>
        </p:nvGrpSpPr>
        <p:grpSpPr>
          <a:xfrm>
            <a:off x="742842" y="2192224"/>
            <a:ext cx="1422524" cy="1961986"/>
            <a:chOff x="1371600" y="1992085"/>
            <a:chExt cx="1779814" cy="25092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E88805-6A50-CF4D-BC2A-650656380677}"/>
                </a:ext>
              </a:extLst>
            </p:cNvPr>
            <p:cNvGrpSpPr/>
            <p:nvPr/>
          </p:nvGrpSpPr>
          <p:grpSpPr>
            <a:xfrm>
              <a:off x="1371600" y="1992085"/>
              <a:ext cx="1779814" cy="1779815"/>
              <a:chOff x="1616529" y="2367645"/>
              <a:chExt cx="1190579" cy="11430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B38DAB-1080-984D-83DB-E41FC02128BD}"/>
                  </a:ext>
                </a:extLst>
              </p:cNvPr>
              <p:cNvSpPr/>
              <p:nvPr/>
            </p:nvSpPr>
            <p:spPr>
              <a:xfrm>
                <a:off x="1616529" y="2367645"/>
                <a:ext cx="1190579" cy="1143000"/>
              </a:xfrm>
              <a:prstGeom prst="roundRect">
                <a:avLst/>
              </a:prstGeom>
              <a:solidFill>
                <a:srgbClr val="BA1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5-Point Star 2">
                <a:extLst>
                  <a:ext uri="{FF2B5EF4-FFF2-40B4-BE49-F238E27FC236}">
                    <a16:creationId xmlns:a16="http://schemas.microsoft.com/office/drawing/2014/main" id="{028B7B74-A907-AD4C-B53A-C99BE30401E2}"/>
                  </a:ext>
                </a:extLst>
              </p:cNvPr>
              <p:cNvSpPr/>
              <p:nvPr/>
            </p:nvSpPr>
            <p:spPr>
              <a:xfrm>
                <a:off x="1811913" y="2555423"/>
                <a:ext cx="799809" cy="767443"/>
              </a:xfrm>
              <a:prstGeom prst="star5">
                <a:avLst>
                  <a:gd name="adj" fmla="val 21023"/>
                  <a:gd name="hf" fmla="val 105146"/>
                  <a:gd name="vf" fmla="val 110557"/>
                </a:avLst>
              </a:prstGeom>
              <a:solidFill>
                <a:srgbClr val="F5F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3F3F3"/>
                  </a:solidFill>
                </a:endParaRPr>
              </a:p>
            </p:txBody>
          </p:sp>
        </p:grp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B9B3DCF8-55FD-7740-9BA5-1A701CF9954B}"/>
                </a:ext>
              </a:extLst>
            </p:cNvPr>
            <p:cNvSpPr txBox="1">
              <a:spLocks/>
            </p:cNvSpPr>
            <p:nvPr/>
          </p:nvSpPr>
          <p:spPr>
            <a:xfrm>
              <a:off x="1414830" y="4026579"/>
              <a:ext cx="1682745" cy="4747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BA1101"/>
                  </a:solidFill>
                  <a:latin typeface="+mn-lt"/>
                </a:rPr>
                <a:t>maximize rating</a:t>
              </a:r>
              <a:endParaRPr lang="en-US" sz="2800" dirty="0">
                <a:solidFill>
                  <a:srgbClr val="BA1101"/>
                </a:solidFill>
                <a:latin typeface="+mn-lt"/>
              </a:endParaRPr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075A56B4-B630-9749-B4B0-0AC34B720698}"/>
              </a:ext>
            </a:extLst>
          </p:cNvPr>
          <p:cNvSpPr txBox="1">
            <a:spLocks/>
          </p:cNvSpPr>
          <p:nvPr/>
        </p:nvSpPr>
        <p:spPr>
          <a:xfrm>
            <a:off x="2756901" y="3800549"/>
            <a:ext cx="1422525" cy="371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BA1101"/>
                </a:solidFill>
                <a:latin typeface="+mn-lt"/>
              </a:rPr>
              <a:t>minimize walking</a:t>
            </a:r>
            <a:endParaRPr lang="en-US" sz="28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1FBD2ED-17B8-1D4C-9B4D-D65B94C1F5A2}"/>
              </a:ext>
            </a:extLst>
          </p:cNvPr>
          <p:cNvSpPr txBox="1">
            <a:spLocks/>
          </p:cNvSpPr>
          <p:nvPr/>
        </p:nvSpPr>
        <p:spPr>
          <a:xfrm>
            <a:off x="4813992" y="3855105"/>
            <a:ext cx="1485136" cy="316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rgbClr val="BA1101"/>
                </a:solidFill>
                <a:latin typeface="+mn-lt"/>
              </a:rPr>
              <a:t>minimize waiting</a:t>
            </a:r>
            <a:endParaRPr lang="en-US" sz="13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4008D0-2164-C74E-9114-6CF3A21ED8F9}"/>
              </a:ext>
            </a:extLst>
          </p:cNvPr>
          <p:cNvGrpSpPr/>
          <p:nvPr/>
        </p:nvGrpSpPr>
        <p:grpSpPr>
          <a:xfrm>
            <a:off x="6912776" y="2187126"/>
            <a:ext cx="1422524" cy="1396731"/>
            <a:chOff x="5992586" y="2037683"/>
            <a:chExt cx="1779814" cy="177981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DA58BF6-EB9E-514D-A6CF-7ED81A20A037}"/>
                </a:ext>
              </a:extLst>
            </p:cNvPr>
            <p:cNvSpPr/>
            <p:nvPr/>
          </p:nvSpPr>
          <p:spPr>
            <a:xfrm>
              <a:off x="5992586" y="2037683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333BE9AF-FF43-2A44-8218-71F4616E4471}"/>
                </a:ext>
              </a:extLst>
            </p:cNvPr>
            <p:cNvSpPr/>
            <p:nvPr/>
          </p:nvSpPr>
          <p:spPr>
            <a:xfrm>
              <a:off x="6812408" y="2406250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B58B583-466B-9D44-A949-BB375610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colorTemperature colorTemp="1500"/>
                    </a14:imgEffect>
                    <a14:imgEffect>
                      <a14:saturation sat="331000"/>
                    </a14:imgEffect>
                    <a14:imgEffect>
                      <a14:brightnessContrast bright="71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985" y="2399357"/>
            <a:ext cx="965200" cy="967170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EEB55FB3-94CF-994E-B064-1FC236FD0787}"/>
              </a:ext>
            </a:extLst>
          </p:cNvPr>
          <p:cNvSpPr txBox="1">
            <a:spLocks/>
          </p:cNvSpPr>
          <p:nvPr/>
        </p:nvSpPr>
        <p:spPr>
          <a:xfrm>
            <a:off x="6881470" y="3843027"/>
            <a:ext cx="1485136" cy="316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rgbClr val="BA1101"/>
                </a:solidFill>
                <a:latin typeface="+mn-lt"/>
              </a:rPr>
              <a:t>maximize fun</a:t>
            </a:r>
            <a:endParaRPr lang="en-US" sz="1300" dirty="0">
              <a:solidFill>
                <a:srgbClr val="BA110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8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7133590" y="5836322"/>
            <a:ext cx="761363" cy="830552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88F3C-0C8B-9B46-A249-5915CDC50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5836293" y="5831001"/>
            <a:ext cx="935982" cy="840676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4DA1A-EEF2-4B40-BBE2-A8F47F8EA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3876127" y="5831001"/>
            <a:ext cx="761363" cy="83055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A0B117-95ED-474E-B17A-8C268EDDF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4798388" y="5844274"/>
            <a:ext cx="918589" cy="825054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1D761-67D2-5947-B5D3-8D20451E4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2807108" y="5831001"/>
            <a:ext cx="935982" cy="840676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58ADE-5031-374D-9B2D-6E994423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1780105" y="5851244"/>
            <a:ext cx="918589" cy="825054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49B0C9-AA02-AC4D-AB8A-DE9A3FF0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7935825" y="5823967"/>
            <a:ext cx="918589" cy="825054"/>
          </a:xfrm>
          <a:prstGeom prst="rect">
            <a:avLst/>
          </a:prstGeom>
          <a:effectLst/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D2F1792-644F-A749-BE76-44631AD4C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Solution Framework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A5AC901-5714-F949-A3B3-9564988FC3AF}"/>
              </a:ext>
            </a:extLst>
          </p:cNvPr>
          <p:cNvSpPr/>
          <p:nvPr/>
        </p:nvSpPr>
        <p:spPr>
          <a:xfrm>
            <a:off x="683505" y="2266951"/>
            <a:ext cx="1955852" cy="1162050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5D9767-9147-6F4C-9CED-554D62F83977}"/>
              </a:ext>
            </a:extLst>
          </p:cNvPr>
          <p:cNvSpPr/>
          <p:nvPr/>
        </p:nvSpPr>
        <p:spPr>
          <a:xfrm>
            <a:off x="3594074" y="2266950"/>
            <a:ext cx="1955852" cy="1162050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1F8C78-7616-0E47-8A81-5C8134FF5E42}"/>
              </a:ext>
            </a:extLst>
          </p:cNvPr>
          <p:cNvSpPr/>
          <p:nvPr/>
        </p:nvSpPr>
        <p:spPr>
          <a:xfrm>
            <a:off x="6504643" y="2266948"/>
            <a:ext cx="1955852" cy="1162051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1ED7F3B-82F5-614E-BEED-0C187EECD7DA}"/>
              </a:ext>
            </a:extLst>
          </p:cNvPr>
          <p:cNvSpPr txBox="1">
            <a:spLocks/>
          </p:cNvSpPr>
          <p:nvPr/>
        </p:nvSpPr>
        <p:spPr>
          <a:xfrm>
            <a:off x="777948" y="2559041"/>
            <a:ext cx="1792994" cy="640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Pre-process data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96281C-58E5-1547-A981-099821F12DB8}"/>
              </a:ext>
            </a:extLst>
          </p:cNvPr>
          <p:cNvSpPr txBox="1">
            <a:spLocks/>
          </p:cNvSpPr>
          <p:nvPr/>
        </p:nvSpPr>
        <p:spPr>
          <a:xfrm>
            <a:off x="3594074" y="2342520"/>
            <a:ext cx="1955852" cy="85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Develop Linear Program 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9C2C8C4-3D24-8944-B837-4F959B55876B}"/>
              </a:ext>
            </a:extLst>
          </p:cNvPr>
          <p:cNvSpPr txBox="1">
            <a:spLocks/>
          </p:cNvSpPr>
          <p:nvPr/>
        </p:nvSpPr>
        <p:spPr>
          <a:xfrm>
            <a:off x="6486702" y="2342520"/>
            <a:ext cx="1955852" cy="85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Create User Interface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9010987-5366-9F41-90DE-49D027CDE071}"/>
              </a:ext>
            </a:extLst>
          </p:cNvPr>
          <p:cNvSpPr/>
          <p:nvPr/>
        </p:nvSpPr>
        <p:spPr>
          <a:xfrm>
            <a:off x="2807108" y="2705100"/>
            <a:ext cx="564742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9DF0F00-D035-FD43-9E1F-31EA0E6673F8}"/>
              </a:ext>
            </a:extLst>
          </p:cNvPr>
          <p:cNvSpPr/>
          <p:nvPr/>
        </p:nvSpPr>
        <p:spPr>
          <a:xfrm>
            <a:off x="5753100" y="2705100"/>
            <a:ext cx="564742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Demo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F0565-D826-4F48-BD49-8E8E83810496}"/>
              </a:ext>
            </a:extLst>
          </p:cNvPr>
          <p:cNvGrpSpPr/>
          <p:nvPr/>
        </p:nvGrpSpPr>
        <p:grpSpPr>
          <a:xfrm>
            <a:off x="696644" y="826228"/>
            <a:ext cx="7750711" cy="5017294"/>
            <a:chOff x="696644" y="826228"/>
            <a:chExt cx="7750711" cy="50172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30A56-F8FE-5A44-AA47-98ECCA20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85" b="89964" l="4900" r="93633">
                          <a14:foregroundMark x1="4900" y1="86876" x2="4900" y2="86876"/>
                          <a14:foregroundMark x1="5000" y1="87391" x2="10667" y2="90015"/>
                          <a14:foregroundMark x1="10667" y1="90015" x2="17167" y2="89346"/>
                          <a14:foregroundMark x1="93633" y1="87545" x2="70233" y2="89655"/>
                          <a14:foregroundMark x1="15100" y1="11374" x2="15100" y2="11374"/>
                          <a14:foregroundMark x1="81600" y1="11374" x2="81600" y2="11374"/>
                          <a14:foregroundMark x1="81200" y1="10808" x2="81200" y2="10808"/>
                          <a14:backgroundMark x1="4333" y1="87236" x2="4333" y2="87236"/>
                          <a14:backgroundMark x1="4533" y1="87494" x2="4533" y2="87494"/>
                          <a14:backgroundMark x1="4367" y1="88471" x2="4800" y2="877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6644" y="826228"/>
              <a:ext cx="7750711" cy="5017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7BDC5E5-B10C-E34D-8E52-D48D36DB24A4}"/>
                </a:ext>
              </a:extLst>
            </p:cNvPr>
            <p:cNvSpPr/>
            <p:nvPr/>
          </p:nvSpPr>
          <p:spPr>
            <a:xfrm>
              <a:off x="1773471" y="1331702"/>
              <a:ext cx="5597056" cy="3803005"/>
            </a:xfrm>
            <a:prstGeom prst="roundRect">
              <a:avLst>
                <a:gd name="adj" fmla="val 4575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193F625-D112-8D40-9800-0CEB5975A1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" r="741" b="6494"/>
          <a:stretch/>
        </p:blipFill>
        <p:spPr>
          <a:xfrm>
            <a:off x="1918857" y="1773588"/>
            <a:ext cx="5306284" cy="31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8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Under the hood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C726DE-762A-5C4B-9A2C-D8A59DFBC49F}"/>
              </a:ext>
            </a:extLst>
          </p:cNvPr>
          <p:cNvSpPr/>
          <p:nvPr/>
        </p:nvSpPr>
        <p:spPr>
          <a:xfrm>
            <a:off x="2656175" y="1803503"/>
            <a:ext cx="5338264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         A great user interface is often a good way to</a:t>
            </a:r>
          </a:p>
          <a:p>
            <a:r>
              <a:rPr lang="en-US" sz="2000" dirty="0"/>
              <a:t>	 hide a mediocre algorithm…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EAC39-5D66-AE45-8CE5-0E911A1A2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29764" r="13283" b="15033"/>
          <a:stretch/>
        </p:blipFill>
        <p:spPr>
          <a:xfrm>
            <a:off x="832757" y="1245861"/>
            <a:ext cx="2170870" cy="220549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E81C04-47E2-5240-AC43-9AA80EC6714F}"/>
              </a:ext>
            </a:extLst>
          </p:cNvPr>
          <p:cNvSpPr/>
          <p:nvPr/>
        </p:nvSpPr>
        <p:spPr>
          <a:xfrm>
            <a:off x="4392386" y="4008996"/>
            <a:ext cx="1730828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…not the </a:t>
            </a:r>
          </a:p>
          <a:p>
            <a:pPr algn="ctr"/>
            <a:r>
              <a:rPr lang="en-US" sz="2000" dirty="0"/>
              <a:t>case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9CA729-44CE-4444-B202-5E9C2D79C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5118" r="44479" b="55715"/>
          <a:stretch/>
        </p:blipFill>
        <p:spPr>
          <a:xfrm>
            <a:off x="6009139" y="3129120"/>
            <a:ext cx="2367798" cy="246763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2950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5146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2243</TotalTime>
  <Words>206</Words>
  <Application>Microsoft Macintosh PowerPoint</Application>
  <PresentationFormat>On-screen Show (4:3)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Bar Crawl Optimization Team 1</vt:lpstr>
      <vt:lpstr>Agenda </vt:lpstr>
      <vt:lpstr>The Situation </vt:lpstr>
      <vt:lpstr>The Situation </vt:lpstr>
      <vt:lpstr>Objective</vt:lpstr>
      <vt:lpstr>Solution Framework</vt:lpstr>
      <vt:lpstr>Demo</vt:lpstr>
      <vt:lpstr>Under the hood</vt:lpstr>
      <vt:lpstr>Constraints</vt:lpstr>
      <vt:lpstr>Results</vt:lpstr>
      <vt:lpstr>Additional Applications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Crawl</dc:title>
  <dc:creator>Microsoft Office User</dc:creator>
  <cp:lastModifiedBy>Microsoft Office User</cp:lastModifiedBy>
  <cp:revision>43</cp:revision>
  <dcterms:created xsi:type="dcterms:W3CDTF">2019-08-12T01:44:32Z</dcterms:created>
  <dcterms:modified xsi:type="dcterms:W3CDTF">2019-08-13T15:07:42Z</dcterms:modified>
</cp:coreProperties>
</file>